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58" r:id="rId3"/>
    <p:sldId id="259" r:id="rId4"/>
    <p:sldId id="261" r:id="rId5"/>
    <p:sldId id="265" r:id="rId6"/>
    <p:sldId id="285" r:id="rId7"/>
    <p:sldId id="286" r:id="rId8"/>
    <p:sldId id="287" r:id="rId9"/>
    <p:sldId id="288" r:id="rId10"/>
    <p:sldId id="280" r:id="rId11"/>
  </p:sldIdLst>
  <p:sldSz cx="9144000" cy="5143500" type="screen16x9"/>
  <p:notesSz cx="6858000" cy="9144000"/>
  <p:embeddedFontLst>
    <p:embeddedFont>
      <p:font typeface="Consolas" panose="020B0609020204030204" pitchFamily="49" charset="0"/>
      <p:regular r:id="rId13"/>
      <p:bold r:id="rId14"/>
      <p:italic r:id="rId15"/>
      <p:boldItalic r:id="rId16"/>
    </p:embeddedFont>
    <p:embeddedFont>
      <p:font typeface="Helvetica Neue" panose="020B0604020202020204" charset="0"/>
      <p:regular r:id="rId17"/>
      <p:bold r:id="rId18"/>
      <p:italic r:id="rId19"/>
      <p:boldItalic r:id="rId20"/>
    </p:embeddedFont>
    <p:embeddedFont>
      <p:font typeface="Muli" panose="020B0604020202020204" charset="0"/>
      <p:regular r:id="rId21"/>
      <p:bold r:id="rId22"/>
      <p:italic r:id="rId23"/>
      <p:boldItalic r:id="rId24"/>
    </p:embeddedFont>
    <p:embeddedFont>
      <p:font typeface="Nixie One"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DFCF"/>
    <a:srgbClr val="30AEE1"/>
    <a:srgbClr val="1847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DC76F-109A-4D7D-A1EE-4C8210EC4414}">
  <a:tblStyle styleId="{0C6DC76F-109A-4D7D-A1EE-4C8210EC4414}"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0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848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70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842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5433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rot="10800000" flipH="1">
            <a:off x="3919993" y="3977033"/>
            <a:ext cx="1303500" cy="11283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3809056" y="-81000"/>
            <a:ext cx="1525499" cy="1761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6" name="Shape 16"/>
          <p:cNvGrpSpPr/>
          <p:nvPr/>
        </p:nvGrpSpPr>
        <p:grpSpPr>
          <a:xfrm>
            <a:off x="5549153" y="1029780"/>
            <a:ext cx="404640" cy="374058"/>
            <a:chOff x="5975075" y="2327500"/>
            <a:chExt cx="420100" cy="388350"/>
          </a:xfrm>
        </p:grpSpPr>
        <p:sp>
          <p:nvSpPr>
            <p:cNvPr id="17" name="Shape 1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9" name="Shape 19"/>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20" name="Shape 20"/>
          <p:cNvGrpSpPr/>
          <p:nvPr/>
        </p:nvGrpSpPr>
        <p:grpSpPr>
          <a:xfrm>
            <a:off x="4380525" y="515192"/>
            <a:ext cx="382958" cy="607110"/>
            <a:chOff x="6718575" y="2318625"/>
            <a:chExt cx="256950" cy="407375"/>
          </a:xfrm>
        </p:grpSpPr>
        <p:sp>
          <p:nvSpPr>
            <p:cNvPr id="21" name="Shape 2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9" name="Shape 29"/>
          <p:cNvGrpSpPr/>
          <p:nvPr/>
        </p:nvGrpSpPr>
        <p:grpSpPr>
          <a:xfrm>
            <a:off x="3199463" y="902958"/>
            <a:ext cx="395017" cy="403296"/>
            <a:chOff x="3951850" y="2985350"/>
            <a:chExt cx="407950" cy="416500"/>
          </a:xfrm>
        </p:grpSpPr>
        <p:sp>
          <p:nvSpPr>
            <p:cNvPr id="30" name="Shape 3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4" name="Shape 34"/>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7" name="Shape 37"/>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39" name="Shape 39"/>
          <p:cNvGrpSpPr/>
          <p:nvPr/>
        </p:nvGrpSpPr>
        <p:grpSpPr>
          <a:xfrm>
            <a:off x="5772008" y="4056440"/>
            <a:ext cx="573942" cy="550550"/>
            <a:chOff x="5241175" y="4959100"/>
            <a:chExt cx="539775" cy="517775"/>
          </a:xfrm>
        </p:grpSpPr>
        <p:sp>
          <p:nvSpPr>
            <p:cNvPr id="40" name="Shape 4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46" name="Shape 46"/>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47"/>
        <p:cNvGrpSpPr/>
        <p:nvPr/>
      </p:nvGrpSpPr>
      <p:grpSpPr>
        <a:xfrm>
          <a:off x="0" y="0"/>
          <a:ext cx="0" cy="0"/>
          <a:chOff x="0" y="0"/>
          <a:chExt cx="0" cy="0"/>
        </a:xfrm>
      </p:grpSpPr>
      <p:sp>
        <p:nvSpPr>
          <p:cNvPr id="48" name="Shape 48"/>
          <p:cNvSpPr/>
          <p:nvPr/>
        </p:nvSpPr>
        <p:spPr>
          <a:xfrm rot="10800000" flipH="1">
            <a:off x="-94969" y="303826"/>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 name="Shape 49"/>
          <p:cNvSpPr/>
          <p:nvPr/>
        </p:nvSpPr>
        <p:spPr>
          <a:xfrm rot="5400000">
            <a:off x="559400" y="1538825"/>
            <a:ext cx="1788000" cy="2064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Shape 50"/>
          <p:cNvSpPr txBox="1">
            <a:spLocks noGrp="1"/>
          </p:cNvSpPr>
          <p:nvPr>
            <p:ph type="ctrTitle"/>
          </p:nvPr>
        </p:nvSpPr>
        <p:spPr>
          <a:xfrm>
            <a:off x="2743200" y="1735750"/>
            <a:ext cx="5638800" cy="1159799"/>
          </a:xfrm>
          <a:prstGeom prst="rect">
            <a:avLst/>
          </a:prstGeom>
        </p:spPr>
        <p:txBody>
          <a:bodyPr lIns="91425" tIns="91425" rIns="91425" bIns="91425" anchor="b"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51" name="Shape 51"/>
          <p:cNvSpPr txBox="1">
            <a:spLocks noGrp="1"/>
          </p:cNvSpPr>
          <p:nvPr>
            <p:ph type="subTitle" idx="1"/>
          </p:nvPr>
        </p:nvSpPr>
        <p:spPr>
          <a:xfrm>
            <a:off x="2743200" y="2821004"/>
            <a:ext cx="5696099" cy="784799"/>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2" name="Shape 52"/>
          <p:cNvSpPr/>
          <p:nvPr/>
        </p:nvSpPr>
        <p:spPr>
          <a:xfrm rot="10800000" flipH="1">
            <a:off x="66674" y="313542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rot="10800000" flipH="1">
            <a:off x="828674" y="351654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61999" y="877950"/>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flipH="1">
            <a:off x="793851" y="4692801"/>
            <a:ext cx="517499" cy="4478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56" name="Shape 56"/>
          <p:cNvGrpSpPr/>
          <p:nvPr/>
        </p:nvGrpSpPr>
        <p:grpSpPr>
          <a:xfrm>
            <a:off x="996358" y="1070667"/>
            <a:ext cx="351203" cy="324660"/>
            <a:chOff x="5975075" y="2327500"/>
            <a:chExt cx="420100" cy="388350"/>
          </a:xfrm>
        </p:grpSpPr>
        <p:sp>
          <p:nvSpPr>
            <p:cNvPr id="57" name="Shape 5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59" name="Shape 59"/>
          <p:cNvSpPr/>
          <p:nvPr/>
        </p:nvSpPr>
        <p:spPr>
          <a:xfrm>
            <a:off x="393600" y="334662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60" name="Shape 60"/>
          <p:cNvGrpSpPr/>
          <p:nvPr/>
        </p:nvGrpSpPr>
        <p:grpSpPr>
          <a:xfrm>
            <a:off x="305253" y="553855"/>
            <a:ext cx="247468" cy="392302"/>
            <a:chOff x="6718575" y="2318625"/>
            <a:chExt cx="256950" cy="407375"/>
          </a:xfrm>
        </p:grpSpPr>
        <p:sp>
          <p:nvSpPr>
            <p:cNvPr id="61" name="Shape 6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 name="Shape 69"/>
          <p:cNvGrpSpPr/>
          <p:nvPr/>
        </p:nvGrpSpPr>
        <p:grpSpPr>
          <a:xfrm>
            <a:off x="1419984" y="3634331"/>
            <a:ext cx="342881" cy="350068"/>
            <a:chOff x="3951850" y="2985350"/>
            <a:chExt cx="407950" cy="416500"/>
          </a:xfrm>
        </p:grpSpPr>
        <p:sp>
          <p:nvSpPr>
            <p:cNvPr id="70" name="Shape 7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4" name="Shape 74"/>
          <p:cNvSpPr/>
          <p:nvPr/>
        </p:nvSpPr>
        <p:spPr>
          <a:xfrm rot="10800000" flipH="1">
            <a:off x="733424" y="393602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flipH="1">
            <a:off x="738524" y="10084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10800000" flipH="1">
            <a:off x="-291324" y="4148475"/>
            <a:ext cx="1182300" cy="10235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0800000" flipH="1">
            <a:off x="420724" y="-65225"/>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1019338" y="416705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50284" y="1452794"/>
            <a:ext cx="624843" cy="599376"/>
            <a:chOff x="5241175" y="4959100"/>
            <a:chExt cx="539775" cy="517775"/>
          </a:xfrm>
        </p:grpSpPr>
        <p:sp>
          <p:nvSpPr>
            <p:cNvPr id="80" name="Shape 8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86" name="Shape 86"/>
          <p:cNvSpPr/>
          <p:nvPr/>
        </p:nvSpPr>
        <p:spPr>
          <a:xfrm>
            <a:off x="47198" y="4430470"/>
            <a:ext cx="505231" cy="459561"/>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27"/>
        <p:cNvGrpSpPr/>
        <p:nvPr/>
      </p:nvGrpSpPr>
      <p:grpSpPr>
        <a:xfrm>
          <a:off x="0" y="0"/>
          <a:ext cx="0" cy="0"/>
          <a:chOff x="0" y="0"/>
          <a:chExt cx="0" cy="0"/>
        </a:xfrm>
      </p:grpSpPr>
      <p:sp>
        <p:nvSpPr>
          <p:cNvPr id="128" name="Shape 128"/>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 name="Shape 129"/>
          <p:cNvSpPr/>
          <p:nvPr/>
        </p:nvSpPr>
        <p:spPr>
          <a:xfrm rot="5400000">
            <a:off x="499598" y="157099"/>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Shape 130"/>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1" name="Shape 131"/>
          <p:cNvSpPr txBox="1">
            <a:spLocks noGrp="1"/>
          </p:cNvSpPr>
          <p:nvPr>
            <p:ph type="body" idx="1"/>
          </p:nvPr>
        </p:nvSpPr>
        <p:spPr>
          <a:xfrm>
            <a:off x="1732700" y="2255124"/>
            <a:ext cx="4944300" cy="1659900"/>
          </a:xfrm>
          <a:prstGeom prst="rect">
            <a:avLst/>
          </a:prstGeom>
        </p:spPr>
        <p:txBody>
          <a:bodyPr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a:p>
        </p:txBody>
      </p:sp>
      <p:sp>
        <p:nvSpPr>
          <p:cNvPr id="132" name="Shape 132"/>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40" name="Shape 140"/>
          <p:cNvGrpSpPr/>
          <p:nvPr/>
        </p:nvGrpSpPr>
        <p:grpSpPr>
          <a:xfrm>
            <a:off x="1729783" y="61067"/>
            <a:ext cx="351203" cy="324660"/>
            <a:chOff x="5975075" y="2327500"/>
            <a:chExt cx="420100" cy="388350"/>
          </a:xfrm>
        </p:grpSpPr>
        <p:sp>
          <p:nvSpPr>
            <p:cNvPr id="141" name="Shape 14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43" name="Shape 143"/>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45" name="Shape 145"/>
          <p:cNvGrpSpPr/>
          <p:nvPr/>
        </p:nvGrpSpPr>
        <p:grpSpPr>
          <a:xfrm>
            <a:off x="7354067" y="3426714"/>
            <a:ext cx="455624" cy="437053"/>
            <a:chOff x="5241175" y="4959100"/>
            <a:chExt cx="539775" cy="517775"/>
          </a:xfrm>
        </p:grpSpPr>
        <p:sp>
          <p:nvSpPr>
            <p:cNvPr id="146" name="Shape 14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52" name="Shape 152"/>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grpSp>
        <p:nvGrpSpPr>
          <p:cNvPr id="153" name="Shape 153"/>
          <p:cNvGrpSpPr/>
          <p:nvPr/>
        </p:nvGrpSpPr>
        <p:grpSpPr>
          <a:xfrm>
            <a:off x="904276" y="515192"/>
            <a:ext cx="382958" cy="607110"/>
            <a:chOff x="6718575" y="2318625"/>
            <a:chExt cx="256950" cy="407375"/>
          </a:xfrm>
        </p:grpSpPr>
        <p:sp>
          <p:nvSpPr>
            <p:cNvPr id="154" name="Shape 15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8" name="Shape 15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9" name="Shape 15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2" name="Shape 162"/>
          <p:cNvGrpSpPr/>
          <p:nvPr/>
        </p:nvGrpSpPr>
        <p:grpSpPr>
          <a:xfrm>
            <a:off x="335759" y="1840530"/>
            <a:ext cx="342881" cy="350068"/>
            <a:chOff x="3951850" y="2985350"/>
            <a:chExt cx="407950" cy="416500"/>
          </a:xfrm>
        </p:grpSpPr>
        <p:sp>
          <p:nvSpPr>
            <p:cNvPr id="163" name="Shape 16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6"/>
        <p:cNvGrpSpPr/>
        <p:nvPr/>
      </p:nvGrpSpPr>
      <p:grpSpPr>
        <a:xfrm>
          <a:off x="0" y="0"/>
          <a:ext cx="0" cy="0"/>
          <a:chOff x="0" y="0"/>
          <a:chExt cx="0" cy="0"/>
        </a:xfrm>
      </p:grpSpPr>
      <p:sp>
        <p:nvSpPr>
          <p:cNvPr id="237" name="Shape 237"/>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8" name="Shape 238"/>
          <p:cNvSpPr/>
          <p:nvPr/>
        </p:nvSpPr>
        <p:spPr>
          <a:xfrm rot="5400000">
            <a:off x="499598" y="157099"/>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9" name="Shape 239"/>
          <p:cNvSpPr txBox="1">
            <a:spLocks noGrp="1"/>
          </p:cNvSpPr>
          <p:nvPr>
            <p:ph type="title"/>
          </p:nvPr>
        </p:nvSpPr>
        <p:spPr>
          <a:xfrm>
            <a:off x="1732700" y="821200"/>
            <a:ext cx="4944300" cy="645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0" name="Shape 240"/>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42" name="Shape 242"/>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244" name="Shape 244"/>
          <p:cNvGrpSpPr/>
          <p:nvPr/>
        </p:nvGrpSpPr>
        <p:grpSpPr>
          <a:xfrm>
            <a:off x="1729783" y="61067"/>
            <a:ext cx="351203" cy="324660"/>
            <a:chOff x="5975075" y="2327500"/>
            <a:chExt cx="420100" cy="388350"/>
          </a:xfrm>
        </p:grpSpPr>
        <p:sp>
          <p:nvSpPr>
            <p:cNvPr id="245" name="Shape 24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47" name="Shape 247"/>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248" name="Shape 248"/>
          <p:cNvGrpSpPr/>
          <p:nvPr/>
        </p:nvGrpSpPr>
        <p:grpSpPr>
          <a:xfrm>
            <a:off x="904276" y="515192"/>
            <a:ext cx="382958" cy="607110"/>
            <a:chOff x="6718575" y="2318625"/>
            <a:chExt cx="256950" cy="407375"/>
          </a:xfrm>
        </p:grpSpPr>
        <p:sp>
          <p:nvSpPr>
            <p:cNvPr id="249" name="Shape 24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57" name="Shape 257"/>
          <p:cNvGrpSpPr/>
          <p:nvPr/>
        </p:nvGrpSpPr>
        <p:grpSpPr>
          <a:xfrm>
            <a:off x="335759" y="1840530"/>
            <a:ext cx="342881" cy="350068"/>
            <a:chOff x="3951850" y="2985350"/>
            <a:chExt cx="407950" cy="416500"/>
          </a:xfrm>
        </p:grpSpPr>
        <p:sp>
          <p:nvSpPr>
            <p:cNvPr id="258" name="Shape 25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62" name="Shape 262"/>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267" name="Shape 267"/>
          <p:cNvGrpSpPr/>
          <p:nvPr/>
        </p:nvGrpSpPr>
        <p:grpSpPr>
          <a:xfrm>
            <a:off x="7354067" y="3426714"/>
            <a:ext cx="455624" cy="437053"/>
            <a:chOff x="5241175" y="4959100"/>
            <a:chExt cx="539775" cy="517775"/>
          </a:xfrm>
        </p:grpSpPr>
        <p:sp>
          <p:nvSpPr>
            <p:cNvPr id="268" name="Shape 26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74" name="Shape 274"/>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14"/>
        <p:cNvGrpSpPr/>
        <p:nvPr/>
      </p:nvGrpSpPr>
      <p:grpSpPr>
        <a:xfrm>
          <a:off x="0" y="0"/>
          <a:ext cx="0" cy="0"/>
          <a:chOff x="0" y="0"/>
          <a:chExt cx="0" cy="0"/>
        </a:xfrm>
      </p:grpSpPr>
      <p:sp>
        <p:nvSpPr>
          <p:cNvPr id="315" name="Shape 315"/>
          <p:cNvSpPr/>
          <p:nvPr/>
        </p:nvSpPr>
        <p:spPr>
          <a:xfrm rot="10800000" flipH="1">
            <a:off x="8218351" y="4121458"/>
            <a:ext cx="685200" cy="5934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7" name="Shape 317"/>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0" name="Shape 320"/>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2" name="Shape 322"/>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323" name="Shape 323"/>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defRPr>
                <a:solidFill>
                  <a:srgbClr val="C6DAEC"/>
                </a:solidFill>
                <a:latin typeface="Muli"/>
                <a:ea typeface="Muli"/>
                <a:cs typeface="Muli"/>
                <a:sym typeface="Muli"/>
              </a:defRPr>
            </a:lvl4pPr>
            <a:lvl5pPr lvl="4">
              <a:spcBef>
                <a:spcPts val="360"/>
              </a:spcBef>
              <a:buClr>
                <a:srgbClr val="19BBD5"/>
              </a:buClr>
              <a:buFont typeface="Muli"/>
              <a:defRPr>
                <a:solidFill>
                  <a:srgbClr val="C6DAEC"/>
                </a:solidFill>
                <a:latin typeface="Muli"/>
                <a:ea typeface="Muli"/>
                <a:cs typeface="Muli"/>
                <a:sym typeface="Muli"/>
              </a:defRPr>
            </a:lvl5pPr>
            <a:lvl6pPr lvl="5">
              <a:spcBef>
                <a:spcPts val="360"/>
              </a:spcBef>
              <a:buClr>
                <a:srgbClr val="C6DAEC"/>
              </a:buClr>
              <a:buFont typeface="Muli"/>
              <a:defRPr>
                <a:solidFill>
                  <a:srgbClr val="C6DAEC"/>
                </a:solidFill>
                <a:latin typeface="Muli"/>
                <a:ea typeface="Muli"/>
                <a:cs typeface="Muli"/>
                <a:sym typeface="Muli"/>
              </a:defRPr>
            </a:lvl6pPr>
            <a:lvl7pPr lvl="6">
              <a:spcBef>
                <a:spcPts val="360"/>
              </a:spcBef>
              <a:buClr>
                <a:srgbClr val="C6DAEC"/>
              </a:buClr>
              <a:buFont typeface="Muli"/>
              <a:defRPr>
                <a:solidFill>
                  <a:srgbClr val="C6DAEC"/>
                </a:solidFill>
                <a:latin typeface="Muli"/>
                <a:ea typeface="Muli"/>
                <a:cs typeface="Muli"/>
                <a:sym typeface="Muli"/>
              </a:defRPr>
            </a:lvl7pPr>
            <a:lvl8pPr lvl="7">
              <a:spcBef>
                <a:spcPts val="360"/>
              </a:spcBef>
              <a:buClr>
                <a:srgbClr val="C6DAEC"/>
              </a:buClr>
              <a:buFont typeface="Muli"/>
              <a:defRPr>
                <a:solidFill>
                  <a:srgbClr val="C6DAEC"/>
                </a:solidFill>
                <a:latin typeface="Muli"/>
                <a:ea typeface="Muli"/>
                <a:cs typeface="Muli"/>
                <a:sym typeface="Muli"/>
              </a:defRPr>
            </a:lvl8pPr>
            <a:lvl9pPr lvl="8">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ctrTitle"/>
          </p:nvPr>
        </p:nvSpPr>
        <p:spPr>
          <a:xfrm>
            <a:off x="1400175" y="1991825"/>
            <a:ext cx="6343500" cy="1159799"/>
          </a:xfrm>
          <a:prstGeom prst="rect">
            <a:avLst/>
          </a:prstGeom>
        </p:spPr>
        <p:txBody>
          <a:bodyPr lIns="91425" tIns="91425" rIns="91425" bIns="91425" anchor="ctr" anchorCtr="0">
            <a:noAutofit/>
          </a:bodyPr>
          <a:lstStyle/>
          <a:p>
            <a:pPr lvl="0">
              <a:spcBef>
                <a:spcPts val="0"/>
              </a:spcBef>
              <a:buNone/>
            </a:pPr>
            <a:r>
              <a:rPr lang="en"/>
              <a:t>AN TOÀN </a:t>
            </a:r>
            <a:br>
              <a:rPr lang="en"/>
            </a:br>
            <a:r>
              <a:rPr lang="en"/>
              <a:t>THÔNG 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rot="-5400000">
            <a:off x="1053600" y="533300"/>
            <a:ext cx="1855800" cy="21429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4" name="Shape 544"/>
          <p:cNvSpPr txBox="1">
            <a:spLocks noGrp="1"/>
          </p:cNvSpPr>
          <p:nvPr>
            <p:ph type="ctrTitle" idx="4294967295"/>
          </p:nvPr>
        </p:nvSpPr>
        <p:spPr>
          <a:xfrm>
            <a:off x="3152775" y="1354750"/>
            <a:ext cx="4562099" cy="1159799"/>
          </a:xfrm>
          <a:prstGeom prst="rect">
            <a:avLst/>
          </a:prstGeom>
        </p:spPr>
        <p:txBody>
          <a:bodyPr lIns="91425" tIns="91425" rIns="91425" bIns="91425" anchor="b" anchorCtr="0">
            <a:noAutofit/>
          </a:bodyPr>
          <a:lstStyle/>
          <a:p>
            <a:pPr lvl="0" rtl="0">
              <a:spcBef>
                <a:spcPts val="0"/>
              </a:spcBef>
              <a:buNone/>
            </a:pPr>
            <a:r>
              <a:rPr lang="en" sz="8000"/>
              <a:t>Thanks!</a:t>
            </a:r>
          </a:p>
        </p:txBody>
      </p:sp>
      <p:sp>
        <p:nvSpPr>
          <p:cNvPr id="545" name="Shape 545"/>
          <p:cNvSpPr txBox="1">
            <a:spLocks noGrp="1"/>
          </p:cNvSpPr>
          <p:nvPr>
            <p:ph type="body" idx="4294967295"/>
          </p:nvPr>
        </p:nvSpPr>
        <p:spPr>
          <a:xfrm>
            <a:off x="3286467" y="2400250"/>
            <a:ext cx="4562099" cy="2461500"/>
          </a:xfrm>
          <a:prstGeom prst="rect">
            <a:avLst/>
          </a:prstGeom>
        </p:spPr>
        <p:txBody>
          <a:bodyPr lIns="91425" tIns="91425" rIns="91425" bIns="91425" anchor="t" anchorCtr="0">
            <a:noAutofit/>
          </a:bodyPr>
          <a:lstStyle/>
          <a:p>
            <a:pPr lvl="0" rtl="0">
              <a:spcBef>
                <a:spcPts val="0"/>
              </a:spcBef>
              <a:buNone/>
            </a:pPr>
            <a:r>
              <a:rPr lang="en" sz="3600" b="1">
                <a:solidFill>
                  <a:schemeClr val="tx1"/>
                </a:solidFill>
              </a:rPr>
              <a:t>Any questions?</a:t>
            </a:r>
          </a:p>
          <a:p>
            <a:pPr lvl="0" rtl="0">
              <a:spcBef>
                <a:spcPts val="0"/>
              </a:spcBef>
              <a:buClr>
                <a:schemeClr val="dk1"/>
              </a:buClr>
              <a:buSzPct val="78571"/>
              <a:buFont typeface="Arial"/>
              <a:buNone/>
            </a:pPr>
            <a:r>
              <a:rPr lang="en">
                <a:solidFill>
                  <a:schemeClr val="tx1"/>
                </a:solidFill>
              </a:rPr>
              <a:t>You can find </a:t>
            </a:r>
            <a:r>
              <a:rPr lang="vi-VN">
                <a:solidFill>
                  <a:schemeClr val="tx1"/>
                </a:solidFill>
              </a:rPr>
              <a:t>us</a:t>
            </a:r>
            <a:r>
              <a:rPr lang="en">
                <a:solidFill>
                  <a:schemeClr val="tx1"/>
                </a:solidFill>
              </a:rPr>
              <a:t> at:</a:t>
            </a:r>
          </a:p>
          <a:p>
            <a:pPr marL="457200" lvl="0" indent="-228600" rtl="0">
              <a:spcBef>
                <a:spcPts val="0"/>
              </a:spcBef>
            </a:pPr>
            <a:r>
              <a:rPr lang="en">
                <a:solidFill>
                  <a:schemeClr val="tx1"/>
                </a:solidFill>
              </a:rPr>
              <a:t>@</a:t>
            </a:r>
            <a:r>
              <a:rPr lang="vi-VN">
                <a:solidFill>
                  <a:schemeClr val="tx1"/>
                </a:solidFill>
              </a:rPr>
              <a:t>vancuongle65</a:t>
            </a:r>
          </a:p>
          <a:p>
            <a:pPr marL="457200" lvl="0" indent="-228600" rtl="0">
              <a:spcBef>
                <a:spcPts val="0"/>
              </a:spcBef>
            </a:pPr>
            <a:r>
              <a:rPr lang="vi-VN">
                <a:solidFill>
                  <a:schemeClr val="tx1"/>
                </a:solidFill>
              </a:rPr>
              <a:t>@tranbaoduy7</a:t>
            </a:r>
            <a:endParaRPr lang="en">
              <a:solidFill>
                <a:schemeClr val="tx1"/>
              </a:solidFill>
            </a:endParaRPr>
          </a:p>
        </p:txBody>
      </p:sp>
      <p:sp>
        <p:nvSpPr>
          <p:cNvPr id="546" name="Shape 546"/>
          <p:cNvSpPr/>
          <p:nvPr/>
        </p:nvSpPr>
        <p:spPr>
          <a:xfrm>
            <a:off x="1591718" y="1212579"/>
            <a:ext cx="779560" cy="779560"/>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3094718" y="192615"/>
            <a:ext cx="5280025" cy="1159799"/>
          </a:xfrm>
          <a:prstGeom prst="rect">
            <a:avLst/>
          </a:prstGeom>
        </p:spPr>
        <p:txBody>
          <a:bodyPr lIns="91425" tIns="91425" rIns="91425" bIns="91425" anchor="b" anchorCtr="0">
            <a:noAutofit/>
          </a:bodyPr>
          <a:lstStyle/>
          <a:p>
            <a:pPr lvl="0">
              <a:spcBef>
                <a:spcPts val="0"/>
              </a:spcBef>
              <a:buNone/>
            </a:pPr>
            <a:r>
              <a:rPr lang="en" sz="6000"/>
              <a:t>Thành viên</a:t>
            </a:r>
          </a:p>
        </p:txBody>
      </p:sp>
      <p:sp>
        <p:nvSpPr>
          <p:cNvPr id="344" name="Shape 344"/>
          <p:cNvSpPr txBox="1">
            <a:spLocks noGrp="1"/>
          </p:cNvSpPr>
          <p:nvPr>
            <p:ph type="body" idx="4294967295"/>
          </p:nvPr>
        </p:nvSpPr>
        <p:spPr>
          <a:xfrm>
            <a:off x="3322752" y="1352414"/>
            <a:ext cx="4562099" cy="1693799"/>
          </a:xfrm>
          <a:prstGeom prst="rect">
            <a:avLst/>
          </a:prstGeom>
        </p:spPr>
        <p:txBody>
          <a:bodyPr lIns="91425" tIns="91425" rIns="91425" bIns="91425" anchor="t" anchorCtr="0">
            <a:noAutofit/>
          </a:bodyPr>
          <a:lstStyle/>
          <a:p>
            <a:pPr lvl="0" rtl="0">
              <a:spcBef>
                <a:spcPts val="0"/>
              </a:spcBef>
              <a:buNone/>
            </a:pPr>
            <a:r>
              <a:rPr lang="en" sz="3600" b="1">
                <a:solidFill>
                  <a:schemeClr val="tx1"/>
                </a:solidFill>
              </a:rPr>
              <a:t>Lê Văn Cường</a:t>
            </a:r>
          </a:p>
          <a:p>
            <a:pPr lvl="0" rtl="0">
              <a:spcBef>
                <a:spcPts val="0"/>
              </a:spcBef>
              <a:buNone/>
            </a:pPr>
            <a:r>
              <a:rPr lang="en">
                <a:solidFill>
                  <a:schemeClr val="tx1"/>
                </a:solidFill>
              </a:rPr>
              <a:t>MSSV: 19110332</a:t>
            </a:r>
          </a:p>
        </p:txBody>
      </p:sp>
      <p:pic>
        <p:nvPicPr>
          <p:cNvPr id="345" name="Shape 345"/>
          <p:cNvPicPr preferRelativeResize="0"/>
          <p:nvPr/>
        </p:nvPicPr>
        <p:blipFill rotWithShape="1">
          <a:blip r:embed="rId3"/>
          <a:srcRect t="14030" b="14030"/>
          <a:stretch/>
        </p:blipFill>
        <p:spPr>
          <a:xfrm>
            <a:off x="950999" y="1354750"/>
            <a:ext cx="1883099" cy="1693799"/>
          </a:xfrm>
          <a:prstGeom prst="hexagon">
            <a:avLst>
              <a:gd name="adj" fmla="val 28393"/>
              <a:gd name="vf" fmla="val 115470"/>
            </a:avLst>
          </a:prstGeom>
          <a:noFill/>
          <a:ln>
            <a:noFill/>
          </a:ln>
        </p:spPr>
      </p:pic>
      <p:pic>
        <p:nvPicPr>
          <p:cNvPr id="5" name="Shape 345">
            <a:extLst>
              <a:ext uri="{FF2B5EF4-FFF2-40B4-BE49-F238E27FC236}">
                <a16:creationId xmlns:a16="http://schemas.microsoft.com/office/drawing/2014/main" id="{E593DEE0-82F1-40AE-83DE-503139D8B2D1}"/>
              </a:ext>
            </a:extLst>
          </p:cNvPr>
          <p:cNvPicPr preferRelativeResize="0"/>
          <p:nvPr/>
        </p:nvPicPr>
        <p:blipFill rotWithShape="1">
          <a:blip r:embed="rId4"/>
          <a:srcRect t="5189" b="5189"/>
          <a:stretch/>
        </p:blipFill>
        <p:spPr>
          <a:xfrm>
            <a:off x="950999" y="3162085"/>
            <a:ext cx="1883099" cy="1693799"/>
          </a:xfrm>
          <a:prstGeom prst="hexagon">
            <a:avLst>
              <a:gd name="adj" fmla="val 28393"/>
              <a:gd name="vf" fmla="val 115470"/>
            </a:avLst>
          </a:prstGeom>
          <a:noFill/>
          <a:ln>
            <a:noFill/>
          </a:ln>
        </p:spPr>
      </p:pic>
      <p:sp>
        <p:nvSpPr>
          <p:cNvPr id="6" name="Shape 344">
            <a:extLst>
              <a:ext uri="{FF2B5EF4-FFF2-40B4-BE49-F238E27FC236}">
                <a16:creationId xmlns:a16="http://schemas.microsoft.com/office/drawing/2014/main" id="{3A5F6C78-9B59-4C54-89A1-A4A74CD016BC}"/>
              </a:ext>
            </a:extLst>
          </p:cNvPr>
          <p:cNvSpPr txBox="1">
            <a:spLocks/>
          </p:cNvSpPr>
          <p:nvPr/>
        </p:nvSpPr>
        <p:spPr>
          <a:xfrm>
            <a:off x="3322751" y="3162085"/>
            <a:ext cx="4562099" cy="1693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1pPr>
            <a:lvl2pPr marR="0" lvl="1" algn="l" rtl="0">
              <a:lnSpc>
                <a:spcPct val="100000"/>
              </a:lnSpc>
              <a:spcBef>
                <a:spcPts val="48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2pPr>
            <a:lvl3pPr marR="0" lvl="2" algn="l" rtl="0">
              <a:lnSpc>
                <a:spcPct val="100000"/>
              </a:lnSpc>
              <a:spcBef>
                <a:spcPts val="480"/>
              </a:spcBef>
              <a:spcAft>
                <a:spcPts val="0"/>
              </a:spcAft>
              <a:buClr>
                <a:srgbClr val="19BBD5"/>
              </a:buClr>
              <a:buFont typeface="Muli"/>
              <a:buChar char="￮"/>
              <a:defRPr sz="1400" b="0" i="0" u="none" strike="noStrike" cap="none">
                <a:solidFill>
                  <a:srgbClr val="C6DAEC"/>
                </a:solidFill>
                <a:latin typeface="Muli"/>
                <a:ea typeface="Muli"/>
                <a:cs typeface="Muli"/>
                <a:sym typeface="Muli"/>
              </a:defRPr>
            </a:lvl3pPr>
            <a:lvl4pPr marR="0" lvl="3" algn="l" rtl="0">
              <a:lnSpc>
                <a:spcPct val="100000"/>
              </a:lnSpc>
              <a:spcBef>
                <a:spcPts val="360"/>
              </a:spcBef>
              <a:spcAft>
                <a:spcPts val="0"/>
              </a:spcAft>
              <a:buClr>
                <a:srgbClr val="19BBD5"/>
              </a:buClr>
              <a:buFont typeface="Muli"/>
              <a:buNone/>
              <a:defRPr sz="1400" b="0" i="0" u="none" strike="noStrike" cap="none">
                <a:solidFill>
                  <a:srgbClr val="C6DAEC"/>
                </a:solidFill>
                <a:latin typeface="Muli"/>
                <a:ea typeface="Muli"/>
                <a:cs typeface="Muli"/>
                <a:sym typeface="Muli"/>
              </a:defRPr>
            </a:lvl4pPr>
            <a:lvl5pPr marR="0" lvl="4" algn="l" rtl="0">
              <a:lnSpc>
                <a:spcPct val="100000"/>
              </a:lnSpc>
              <a:spcBef>
                <a:spcPts val="360"/>
              </a:spcBef>
              <a:spcAft>
                <a:spcPts val="0"/>
              </a:spcAft>
              <a:buClr>
                <a:srgbClr val="19BBD5"/>
              </a:buClr>
              <a:buFont typeface="Muli"/>
              <a:buNone/>
              <a:defRPr sz="1400" b="0" i="0" u="none" strike="noStrike" cap="none">
                <a:solidFill>
                  <a:srgbClr val="C6DAEC"/>
                </a:solidFill>
                <a:latin typeface="Muli"/>
                <a:ea typeface="Muli"/>
                <a:cs typeface="Muli"/>
                <a:sym typeface="Muli"/>
              </a:defRPr>
            </a:lvl5pPr>
            <a:lvl6pPr marR="0" lvl="5"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6pPr>
            <a:lvl7pPr marR="0" lvl="6"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7pPr>
            <a:lvl8pPr marR="0" lvl="7"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8pPr>
            <a:lvl9pPr marR="0" lvl="8" algn="l" rtl="0">
              <a:lnSpc>
                <a:spcPct val="100000"/>
              </a:lnSpc>
              <a:spcBef>
                <a:spcPts val="360"/>
              </a:spcBef>
              <a:spcAft>
                <a:spcPts val="0"/>
              </a:spcAft>
              <a:buClr>
                <a:srgbClr val="C6DAEC"/>
              </a:buClr>
              <a:buFont typeface="Muli"/>
              <a:buNone/>
              <a:defRPr sz="1400" b="0" i="0" u="none" strike="noStrike" cap="none">
                <a:solidFill>
                  <a:srgbClr val="C6DAEC"/>
                </a:solidFill>
                <a:latin typeface="Muli"/>
                <a:ea typeface="Muli"/>
                <a:cs typeface="Muli"/>
                <a:sym typeface="Muli"/>
              </a:defRPr>
            </a:lvl9pPr>
          </a:lstStyle>
          <a:p>
            <a:pPr>
              <a:spcBef>
                <a:spcPts val="0"/>
              </a:spcBef>
              <a:buFont typeface="Muli"/>
              <a:buNone/>
            </a:pPr>
            <a:r>
              <a:rPr lang="en" sz="3600" b="1">
                <a:solidFill>
                  <a:schemeClr val="tx1"/>
                </a:solidFill>
              </a:rPr>
              <a:t>Trần Bảo Duy</a:t>
            </a:r>
          </a:p>
          <a:p>
            <a:pPr>
              <a:spcBef>
                <a:spcPts val="0"/>
              </a:spcBef>
              <a:buFont typeface="Muli"/>
              <a:buNone/>
            </a:pPr>
            <a:r>
              <a:rPr lang="en">
                <a:solidFill>
                  <a:schemeClr val="tx1"/>
                </a:solidFill>
              </a:rPr>
              <a:t>MSSV: 19110339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en">
                <a:latin typeface="Consolas" panose="020B0609020204030204" pitchFamily="49" charset="0"/>
              </a:rPr>
              <a:t>Giới thiệu về cuộc thi</a:t>
            </a: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en" sz="4800" b="1">
                <a:solidFill>
                  <a:srgbClr val="FFFFFF"/>
                </a:solidFill>
                <a:latin typeface="Nixie One"/>
                <a:ea typeface="Nixie One"/>
                <a:cs typeface="Nixie One"/>
                <a:sym typeface="Nixie One"/>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4944300" cy="645300"/>
          </a:xfrm>
          <a:prstGeom prst="rect">
            <a:avLst/>
          </a:prstGeom>
        </p:spPr>
        <p:txBody>
          <a:bodyPr lIns="91425" tIns="91425" rIns="91425" bIns="91425" anchor="b" anchorCtr="0">
            <a:noAutofit/>
          </a:bodyPr>
          <a:lstStyle/>
          <a:p>
            <a:pPr lvl="0">
              <a:spcBef>
                <a:spcPts val="0"/>
              </a:spcBef>
              <a:buNone/>
            </a:pPr>
            <a:r>
              <a:rPr lang="en">
                <a:latin typeface="Consolas" panose="020B0609020204030204" pitchFamily="49" charset="0"/>
              </a:rPr>
              <a:t>Tryhackme là gì</a:t>
            </a:r>
          </a:p>
        </p:txBody>
      </p:sp>
      <p:sp>
        <p:nvSpPr>
          <p:cNvPr id="363" name="Shape 363"/>
          <p:cNvSpPr txBox="1">
            <a:spLocks noGrp="1"/>
          </p:cNvSpPr>
          <p:nvPr>
            <p:ph type="body" idx="1"/>
          </p:nvPr>
        </p:nvSpPr>
        <p:spPr>
          <a:xfrm>
            <a:off x="1732699" y="1415143"/>
            <a:ext cx="5538957" cy="2779485"/>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Tryhackme là một nền tảng trực tuyến dạy và thực hành bảo mật thông qua các lab thực hành ngắn. Các lab này mô phỏng các vấn đề bảo mật có thể gặp trong thế giới thực. Tryhackme cung cấp các nội dung cho người mới bắt đầu và những hacker có kinh nghiệm bao gồm các hướng dẫn và thử thách để hướng đến các phương pháp học tập khác nhau.</a:t>
            </a:r>
            <a:endParaRPr lang="en-US" sz="16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idx="4294967295"/>
          </p:nvPr>
        </p:nvSpPr>
        <p:spPr>
          <a:xfrm>
            <a:off x="3933825" y="1873927"/>
            <a:ext cx="3753000" cy="645300"/>
          </a:xfrm>
          <a:prstGeom prst="rect">
            <a:avLst/>
          </a:prstGeom>
        </p:spPr>
        <p:txBody>
          <a:bodyPr lIns="91425" tIns="91425" rIns="91425" bIns="91425" anchor="ctr" anchorCtr="0">
            <a:noAutofit/>
          </a:bodyPr>
          <a:lstStyle/>
          <a:p>
            <a:pPr lvl="0" rtl="0">
              <a:spcBef>
                <a:spcPts val="0"/>
              </a:spcBef>
              <a:buNone/>
            </a:pPr>
            <a:r>
              <a:rPr lang="en" sz="3200">
                <a:latin typeface="Consolas" panose="020B0609020204030204" pitchFamily="49" charset="0"/>
              </a:rPr>
              <a:t>Tryhackme là gì</a:t>
            </a:r>
            <a:endParaRPr lang="en" sz="3000"/>
          </a:p>
        </p:txBody>
      </p:sp>
      <p:sp>
        <p:nvSpPr>
          <p:cNvPr id="402" name="Shape 402"/>
          <p:cNvSpPr txBox="1">
            <a:spLocks noGrp="1"/>
          </p:cNvSpPr>
          <p:nvPr>
            <p:ph type="body" idx="4294967295"/>
          </p:nvPr>
        </p:nvSpPr>
        <p:spPr>
          <a:xfrm>
            <a:off x="3933824" y="2624274"/>
            <a:ext cx="4152899" cy="1219199"/>
          </a:xfrm>
          <a:prstGeom prst="rect">
            <a:avLst/>
          </a:prstGeom>
        </p:spPr>
        <p:txBody>
          <a:bodyPr lIns="91425" tIns="91425" rIns="91425" bIns="91425" anchor="t" anchorCtr="0">
            <a:noAutofit/>
          </a:bodyPr>
          <a:lstStyle/>
          <a:p>
            <a:pPr marL="457200" lvl="0" indent="-228600" rtl="0">
              <a:spcBef>
                <a:spcPts val="0"/>
              </a:spcBef>
            </a:pPr>
            <a:r>
              <a:rPr lang="vi-VN" sz="1400">
                <a:solidFill>
                  <a:schemeClr val="tx1"/>
                </a:solidFill>
              </a:rPr>
              <a:t>Tryhackme là một nền tảng trực tuyến dạy và thực hành bảo mật thông qua các lab thực hành ngắn. Các lab này mô phỏng các vấn đề bảo mật có thể gặp trong thế giới thực. Tryhackme cung cấp các nội dung cho người mới bắt đầu và những hacker có kinh nghiệm bao gồm các hướng dẫn và thử thách để hướng đến các phương pháp học tập khác nhau.</a:t>
            </a:r>
            <a:endParaRPr lang="en-US" sz="1400">
              <a:solidFill>
                <a:schemeClr val="tx1"/>
              </a:solidFill>
            </a:endParaRPr>
          </a:p>
        </p:txBody>
      </p:sp>
      <p:pic>
        <p:nvPicPr>
          <p:cNvPr id="403" name="Shape 403"/>
          <p:cNvPicPr preferRelativeResize="0"/>
          <p:nvPr/>
        </p:nvPicPr>
        <p:blipFill rotWithShape="1">
          <a:blip r:embed="rId3"/>
          <a:srcRect t="7565" b="7565"/>
          <a:stretch/>
        </p:blipFill>
        <p:spPr>
          <a:xfrm>
            <a:off x="-438150" y="1162050"/>
            <a:ext cx="4152899" cy="3601199"/>
          </a:xfrm>
          <a:prstGeom prst="hexagon">
            <a:avLst>
              <a:gd name="adj" fmla="val 28504"/>
              <a:gd name="vf" fmla="val 115470"/>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Lịch sử hình thành</a:t>
            </a:r>
            <a:endParaRPr lang="en">
              <a:latin typeface="Consolas" panose="020B0609020204030204" pitchFamily="49" charset="0"/>
            </a:endParaRPr>
          </a:p>
        </p:txBody>
      </p:sp>
      <p:sp>
        <p:nvSpPr>
          <p:cNvPr id="363" name="Shape 363"/>
          <p:cNvSpPr txBox="1">
            <a:spLocks noGrp="1"/>
          </p:cNvSpPr>
          <p:nvPr>
            <p:ph type="body" idx="1"/>
          </p:nvPr>
        </p:nvSpPr>
        <p:spPr>
          <a:xfrm>
            <a:off x="1732699" y="1422399"/>
            <a:ext cx="5538957" cy="2772229"/>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TryHackMe được lên ý tưởng bắt đầu vào năm 2018 bởi hai người đam mê an ninh mạng, Ashu Savani và Ben Spring.</a:t>
            </a:r>
          </a:p>
          <a:p>
            <a:pPr marL="457200" lvl="0" indent="-228600" rtl="0">
              <a:spcBef>
                <a:spcPts val="0"/>
              </a:spcBef>
            </a:pPr>
            <a:r>
              <a:rPr lang="vi-VN" sz="1600">
                <a:solidFill>
                  <a:schemeClr val="tx1"/>
                </a:solidFill>
              </a:rPr>
              <a:t>Để cho phép người dùng chia sẻ kiến thức của họ, TryHackMe cho phép những người dùng khác (miễn phí) tạo một phòng ảo, kết hợp lý thuyết và thực hành. Đầu năm 2019, Jon Peters bắt đầu tạo phòng và đề xuất xây dựng nền tảng một cộng đồng, một nhiệm vụ mà anh ấy đã đảm nhận và đã thành công.</a:t>
            </a:r>
          </a:p>
        </p:txBody>
      </p:sp>
    </p:spTree>
    <p:extLst>
      <p:ext uri="{BB962C8B-B14F-4D97-AF65-F5344CB8AC3E}">
        <p14:creationId xmlns:p14="http://schemas.microsoft.com/office/powerpoint/2010/main" val="215380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732699" y="626222"/>
            <a:ext cx="5678601" cy="645300"/>
          </a:xfrm>
          <a:prstGeom prst="rect">
            <a:avLst/>
          </a:prstGeom>
        </p:spPr>
        <p:txBody>
          <a:bodyPr lIns="91425" tIns="91425" rIns="91425" bIns="91425" anchor="b" anchorCtr="0">
            <a:noAutofit/>
          </a:bodyPr>
          <a:lstStyle/>
          <a:p>
            <a:pPr lvl="0">
              <a:spcBef>
                <a:spcPts val="0"/>
              </a:spcBef>
              <a:buNone/>
            </a:pPr>
            <a:r>
              <a:rPr lang="vi-VN">
                <a:latin typeface="Consolas" panose="020B0609020204030204" pitchFamily="49" charset="0"/>
              </a:rPr>
              <a:t>Môi trường đào tạo</a:t>
            </a:r>
            <a:endParaRPr lang="en">
              <a:latin typeface="Consolas" panose="020B0609020204030204" pitchFamily="49" charset="0"/>
            </a:endParaRPr>
          </a:p>
        </p:txBody>
      </p:sp>
      <p:sp>
        <p:nvSpPr>
          <p:cNvPr id="363" name="Shape 363"/>
          <p:cNvSpPr txBox="1">
            <a:spLocks noGrp="1"/>
          </p:cNvSpPr>
          <p:nvPr>
            <p:ph type="body" idx="1"/>
          </p:nvPr>
        </p:nvSpPr>
        <p:spPr>
          <a:xfrm>
            <a:off x="1732699" y="1422399"/>
            <a:ext cx="5538957" cy="2772229"/>
          </a:xfrm>
          <a:prstGeom prst="rect">
            <a:avLst/>
          </a:prstGeom>
        </p:spPr>
        <p:txBody>
          <a:bodyPr lIns="91425" tIns="91425" rIns="91425" bIns="91425" anchor="t" anchorCtr="0">
            <a:noAutofit/>
          </a:bodyPr>
          <a:lstStyle/>
          <a:p>
            <a:pPr marL="457200" lvl="0" indent="-228600" rtl="0">
              <a:spcBef>
                <a:spcPts val="0"/>
              </a:spcBef>
            </a:pPr>
            <a:r>
              <a:rPr lang="vi-VN" sz="1600">
                <a:solidFill>
                  <a:schemeClr val="tx1"/>
                </a:solidFill>
              </a:rPr>
              <a:t>Hệ thống kiến thức theo các Path, chia nhỏ theo các Modules. Người học có thể tự tìm hiểu về các mảng mà mình thích</a:t>
            </a:r>
          </a:p>
          <a:p>
            <a:pPr marL="457200" lvl="0" indent="-228600" rtl="0">
              <a:spcBef>
                <a:spcPts val="0"/>
              </a:spcBef>
            </a:pPr>
            <a:r>
              <a:rPr lang="vi-VN" sz="1600">
                <a:solidFill>
                  <a:schemeClr val="tx1"/>
                </a:solidFill>
              </a:rPr>
              <a:t>Mỗi 1 Modules sẽ gồm các Room kiến thức. Trong Room sẽ có nhiều câu hỏi về nhiều lĩnh vực, điều này sẽ giúp chúng ta định hình được Vector tấn công vào hệ thống. Mỗi khi trả lời đúng câu hỏi, ta sẽ nhận được điểm. Xếp hạng của người tham gia sẽ được hiển thị ở trên Leaderboards.</a:t>
            </a:r>
          </a:p>
          <a:p>
            <a:pPr marL="457200" lvl="0" indent="-228600" rtl="0">
              <a:spcBef>
                <a:spcPts val="0"/>
              </a:spcBef>
            </a:pPr>
            <a:r>
              <a:rPr lang="vi-VN" sz="1600">
                <a:solidFill>
                  <a:schemeClr val="tx1"/>
                </a:solidFill>
              </a:rPr>
              <a:t>Sau mỗi khi các bạn hoàn thành một Pathway, sẽ có 1 phần thưởng nho nhỏ để khích lệ tiếp tục chương trình học. </a:t>
            </a:r>
          </a:p>
        </p:txBody>
      </p:sp>
    </p:spTree>
    <p:extLst>
      <p:ext uri="{BB962C8B-B14F-4D97-AF65-F5344CB8AC3E}">
        <p14:creationId xmlns:p14="http://schemas.microsoft.com/office/powerpoint/2010/main" val="139942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743200" y="1676400"/>
            <a:ext cx="5842000" cy="1831150"/>
          </a:xfrm>
          <a:prstGeom prst="rect">
            <a:avLst/>
          </a:prstGeom>
        </p:spPr>
        <p:txBody>
          <a:bodyPr lIns="91425" tIns="91425" rIns="91425" bIns="91425" anchor="ctr" anchorCtr="0">
            <a:noAutofit/>
          </a:bodyPr>
          <a:lstStyle/>
          <a:p>
            <a:pPr lvl="0" algn="ctr" rtl="0">
              <a:spcBef>
                <a:spcPts val="0"/>
              </a:spcBef>
              <a:buNone/>
            </a:pPr>
            <a:r>
              <a:rPr lang="vi-VN">
                <a:latin typeface="Consolas" panose="020B0609020204030204" pitchFamily="49" charset="0"/>
              </a:rPr>
              <a:t>Các thử thách</a:t>
            </a:r>
            <a:endParaRPr lang="en">
              <a:latin typeface="Consolas" panose="020B0609020204030204" pitchFamily="49" charset="0"/>
            </a:endParaRPr>
          </a:p>
        </p:txBody>
      </p:sp>
      <p:sp>
        <p:nvSpPr>
          <p:cNvPr id="352" name="Shape 352"/>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a:spcBef>
                <a:spcPts val="0"/>
              </a:spcBef>
              <a:buNone/>
            </a:pPr>
            <a:r>
              <a:rPr lang="vi-VN" sz="4800" b="1">
                <a:solidFill>
                  <a:srgbClr val="FFFFFF"/>
                </a:solidFill>
                <a:latin typeface="Nixie One"/>
                <a:ea typeface="Nixie One"/>
                <a:cs typeface="Nixie One"/>
                <a:sym typeface="Nixie One"/>
              </a:rPr>
              <a:t>2</a:t>
            </a:r>
            <a:endParaRPr lang="en" sz="4800" b="1">
              <a:solidFill>
                <a:srgbClr val="FFFFFF"/>
              </a:solidFill>
              <a:latin typeface="Nixie One"/>
              <a:ea typeface="Nixie One"/>
              <a:cs typeface="Nixie One"/>
              <a:sym typeface="Nixie One"/>
            </a:endParaRPr>
          </a:p>
        </p:txBody>
      </p:sp>
    </p:spTree>
    <p:extLst>
      <p:ext uri="{BB962C8B-B14F-4D97-AF65-F5344CB8AC3E}">
        <p14:creationId xmlns:p14="http://schemas.microsoft.com/office/powerpoint/2010/main" val="306500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732700" y="821200"/>
            <a:ext cx="4944300" cy="645300"/>
          </a:xfrm>
          <a:prstGeom prst="rect">
            <a:avLst/>
          </a:prstGeom>
        </p:spPr>
        <p:txBody>
          <a:bodyPr lIns="91425" tIns="91425" rIns="91425" bIns="91425" anchor="t" anchorCtr="0">
            <a:noAutofit/>
          </a:bodyPr>
          <a:lstStyle/>
          <a:p>
            <a:pPr lvl="0" rtl="0">
              <a:spcBef>
                <a:spcPts val="0"/>
              </a:spcBef>
              <a:buNone/>
            </a:pPr>
            <a:r>
              <a:rPr lang="vi-VN"/>
              <a:t>Step</a:t>
            </a:r>
            <a:endParaRPr lang="en"/>
          </a:p>
        </p:txBody>
      </p:sp>
      <p:sp>
        <p:nvSpPr>
          <p:cNvPr id="457" name="Shape 457"/>
          <p:cNvSpPr/>
          <p:nvPr/>
        </p:nvSpPr>
        <p:spPr>
          <a:xfrm>
            <a:off x="1914525" y="2328350"/>
            <a:ext cx="1946099" cy="1325100"/>
          </a:xfrm>
          <a:prstGeom prst="homePlate">
            <a:avLst>
              <a:gd name="adj" fmla="val 30129"/>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00E1C6"/>
                </a:solidFill>
                <a:latin typeface="Muli"/>
                <a:ea typeface="Muli"/>
                <a:cs typeface="Muli"/>
                <a:sym typeface="Muli"/>
              </a:rPr>
              <a:t>Công cụ sử dụng</a:t>
            </a:r>
            <a:endParaRPr lang="en">
              <a:solidFill>
                <a:srgbClr val="00E1C6"/>
              </a:solidFill>
              <a:latin typeface="Muli"/>
              <a:ea typeface="Muli"/>
              <a:cs typeface="Muli"/>
              <a:sym typeface="Muli"/>
            </a:endParaRPr>
          </a:p>
        </p:txBody>
      </p:sp>
      <p:sp>
        <p:nvSpPr>
          <p:cNvPr id="458" name="Shape 458"/>
          <p:cNvSpPr/>
          <p:nvPr/>
        </p:nvSpPr>
        <p:spPr>
          <a:xfrm>
            <a:off x="3666196" y="2328350"/>
            <a:ext cx="1983599" cy="1325100"/>
          </a:xfrm>
          <a:prstGeom prst="chevron">
            <a:avLst>
              <a:gd name="adj" fmla="val 29853"/>
            </a:avLst>
          </a:prstGeom>
          <a:noFill/>
          <a:ln w="114300" cap="flat" cmpd="sng">
            <a:solidFill>
              <a:srgbClr val="19BBD5"/>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19BBD5"/>
                </a:solidFill>
                <a:latin typeface="Muli"/>
                <a:ea typeface="Muli"/>
                <a:cs typeface="Muli"/>
                <a:sym typeface="Muli"/>
              </a:rPr>
              <a:t>Sơ lược các bước</a:t>
            </a:r>
            <a:endParaRPr lang="en">
              <a:solidFill>
                <a:srgbClr val="19BBD5"/>
              </a:solidFill>
              <a:latin typeface="Muli"/>
              <a:ea typeface="Muli"/>
              <a:cs typeface="Muli"/>
              <a:sym typeface="Muli"/>
            </a:endParaRPr>
          </a:p>
        </p:txBody>
      </p:sp>
      <p:sp>
        <p:nvSpPr>
          <p:cNvPr id="459" name="Shape 459"/>
          <p:cNvSpPr/>
          <p:nvPr/>
        </p:nvSpPr>
        <p:spPr>
          <a:xfrm>
            <a:off x="5455293" y="2328350"/>
            <a:ext cx="1983599" cy="1325100"/>
          </a:xfrm>
          <a:prstGeom prst="chevron">
            <a:avLst>
              <a:gd name="adj" fmla="val 29853"/>
            </a:avLst>
          </a:prstGeom>
          <a:noFill/>
          <a:ln w="114300" cap="flat" cmpd="sng">
            <a:solidFill>
              <a:srgbClr val="3292E1"/>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vi-VN">
                <a:solidFill>
                  <a:srgbClr val="3292E1"/>
                </a:solidFill>
                <a:latin typeface="Muli"/>
                <a:ea typeface="Muli"/>
                <a:cs typeface="Muli"/>
                <a:sym typeface="Muli"/>
              </a:rPr>
              <a:t>Kết quả</a:t>
            </a:r>
            <a:endParaRPr lang="en">
              <a:solidFill>
                <a:srgbClr val="3292E1"/>
              </a:solidFill>
              <a:latin typeface="Muli"/>
              <a:ea typeface="Muli"/>
              <a:cs typeface="Muli"/>
              <a:sym typeface="Muli"/>
            </a:endParaRPr>
          </a:p>
        </p:txBody>
      </p:sp>
    </p:spTree>
    <p:extLst>
      <p:ext uri="{BB962C8B-B14F-4D97-AF65-F5344CB8AC3E}">
        <p14:creationId xmlns:p14="http://schemas.microsoft.com/office/powerpoint/2010/main" val="1660072951"/>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434</Words>
  <Application>Microsoft Office PowerPoint</Application>
  <PresentationFormat>On-screen Show (16:9)</PresentationFormat>
  <Paragraphs>30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Helvetica Neue</vt:lpstr>
      <vt:lpstr>Muli</vt:lpstr>
      <vt:lpstr>Nixie One</vt:lpstr>
      <vt:lpstr>Arial</vt:lpstr>
      <vt:lpstr>Consolas</vt:lpstr>
      <vt:lpstr>Imogen template</vt:lpstr>
      <vt:lpstr>AN TOÀN  THÔNG TIN</vt:lpstr>
      <vt:lpstr>Thành viên</vt:lpstr>
      <vt:lpstr>Giới thiệu về cuộc thi</vt:lpstr>
      <vt:lpstr>Tryhackme là gì</vt:lpstr>
      <vt:lpstr>Tryhackme là gì</vt:lpstr>
      <vt:lpstr>Lịch sử hình thành</vt:lpstr>
      <vt:lpstr>Môi trường đào tạo</vt:lpstr>
      <vt:lpstr>Các thử thách</vt:lpstr>
      <vt:lpstr>Step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Cường Lee</dc:creator>
  <cp:lastModifiedBy>Cường Lee</cp:lastModifiedBy>
  <cp:revision>5</cp:revision>
  <dcterms:modified xsi:type="dcterms:W3CDTF">2021-12-10T08:05:56Z</dcterms:modified>
</cp:coreProperties>
</file>